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05" r:id="rId1"/>
  </p:sldMasterIdLst>
  <p:sldIdLst>
    <p:sldId id="259" r:id="rId2"/>
    <p:sldId id="258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A147"/>
    <a:srgbClr val="B54C2D"/>
    <a:srgbClr val="B66952"/>
    <a:srgbClr val="B56D45"/>
    <a:srgbClr val="DF98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78" d="100"/>
          <a:sy n="78" d="100"/>
        </p:scale>
        <p:origin x="60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AA20905-3954-474B-A606-562BCA026DC1}" type="doc">
      <dgm:prSet loTypeId="urn:microsoft.com/office/officeart/2016/7/layout/LinearBlockProcessNumbered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C13AB6D-DEA2-4CBB-AC69-1EF1A6AD1512}">
      <dgm:prSet/>
      <dgm:spPr/>
      <dgm:t>
        <a:bodyPr/>
        <a:lstStyle/>
        <a:p>
          <a:pPr>
            <a:defRPr cap="all"/>
          </a:pPr>
          <a:r>
            <a:rPr lang="en-US" dirty="0" smtClean="0"/>
            <a:t>fertility</a:t>
          </a:r>
          <a:endParaRPr lang="en-US" dirty="0"/>
        </a:p>
      </dgm:t>
    </dgm:pt>
    <dgm:pt modelId="{2C752582-D9FF-4E04-A92F-827DB4BB5C48}" type="parTrans" cxnId="{4B888393-351D-4489-90C9-5A68061AB236}">
      <dgm:prSet/>
      <dgm:spPr/>
      <dgm:t>
        <a:bodyPr/>
        <a:lstStyle/>
        <a:p>
          <a:endParaRPr lang="en-US"/>
        </a:p>
      </dgm:t>
    </dgm:pt>
    <dgm:pt modelId="{9C64CC83-643C-4E12-8F97-BC19DC031190}" type="sibTrans" cxnId="{4B888393-351D-4489-90C9-5A68061AB236}">
      <dgm:prSet phldrT="01" phldr="0"/>
      <dgm:spPr/>
      <dgm:t>
        <a:bodyPr/>
        <a:lstStyle/>
        <a:p>
          <a:r>
            <a:rPr lang="en-US" dirty="0"/>
            <a:t>01</a:t>
          </a:r>
        </a:p>
      </dgm:t>
    </dgm:pt>
    <dgm:pt modelId="{53742231-981F-480A-940F-203EC2F7423F}">
      <dgm:prSet/>
      <dgm:spPr/>
      <dgm:t>
        <a:bodyPr/>
        <a:lstStyle/>
        <a:p>
          <a:pPr>
            <a:defRPr cap="all"/>
          </a:pPr>
          <a:r>
            <a:rPr lang="en-US" dirty="0" smtClean="0"/>
            <a:t>mortality</a:t>
          </a:r>
          <a:endParaRPr lang="en-US" dirty="0"/>
        </a:p>
      </dgm:t>
    </dgm:pt>
    <dgm:pt modelId="{2FC75195-FBA1-43DE-85DD-40B4B3A2F1F3}" type="parTrans" cxnId="{F226B1C2-5D99-403A-8240-EAD6BD4D8534}">
      <dgm:prSet/>
      <dgm:spPr/>
      <dgm:t>
        <a:bodyPr/>
        <a:lstStyle/>
        <a:p>
          <a:endParaRPr lang="en-US"/>
        </a:p>
      </dgm:t>
    </dgm:pt>
    <dgm:pt modelId="{EF449C32-A7AE-4099-9E9B-9E2F736A89CE}" type="sibTrans" cxnId="{F226B1C2-5D99-403A-8240-EAD6BD4D8534}">
      <dgm:prSet phldrT="02" phldr="0"/>
      <dgm:spPr/>
      <dgm:t>
        <a:bodyPr/>
        <a:lstStyle/>
        <a:p>
          <a:r>
            <a:rPr lang="en-US" dirty="0"/>
            <a:t>02</a:t>
          </a:r>
        </a:p>
      </dgm:t>
    </dgm:pt>
    <dgm:pt modelId="{9EF41CC5-EF3B-4A6D-8229-3F1333EADFB3}">
      <dgm:prSet/>
      <dgm:spPr/>
      <dgm:t>
        <a:bodyPr/>
        <a:lstStyle/>
        <a:p>
          <a:pPr>
            <a:defRPr cap="all"/>
          </a:pPr>
          <a:r>
            <a:rPr lang="en-US" dirty="0" smtClean="0"/>
            <a:t>migration</a:t>
          </a:r>
          <a:endParaRPr lang="en-US" dirty="0"/>
        </a:p>
      </dgm:t>
    </dgm:pt>
    <dgm:pt modelId="{DAEF1C7D-B0C5-46FA-BED3-8A54E918D3E0}" type="parTrans" cxnId="{E476EEBC-7C9F-4E07-BD58-1044B9769B64}">
      <dgm:prSet/>
      <dgm:spPr/>
      <dgm:t>
        <a:bodyPr/>
        <a:lstStyle/>
        <a:p>
          <a:endParaRPr lang="en-US"/>
        </a:p>
      </dgm:t>
    </dgm:pt>
    <dgm:pt modelId="{98E6DD7C-B953-4119-9F64-9914E467ECBF}" type="sibTrans" cxnId="{E476EEBC-7C9F-4E07-BD58-1044B9769B64}">
      <dgm:prSet phldrT="03" phldr="0"/>
      <dgm:spPr/>
      <dgm:t>
        <a:bodyPr/>
        <a:lstStyle/>
        <a:p>
          <a:r>
            <a:rPr lang="en-US" dirty="0"/>
            <a:t>03</a:t>
          </a:r>
        </a:p>
      </dgm:t>
    </dgm:pt>
    <dgm:pt modelId="{579698BD-D232-4926-8D7B-29A69B90858B}" type="pres">
      <dgm:prSet presAssocID="{8AA20905-3954-474B-A606-562BCA026DC1}" presName="Name0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3DD5B223-886E-4FC7-BDA1-ECA869A474EC}" type="pres">
      <dgm:prSet presAssocID="{DC13AB6D-DEA2-4CBB-AC69-1EF1A6AD1512}" presName="compositeNode" presStyleCnt="0">
        <dgm:presLayoutVars>
          <dgm:bulletEnabled val="1"/>
        </dgm:presLayoutVars>
      </dgm:prSet>
      <dgm:spPr/>
    </dgm:pt>
    <dgm:pt modelId="{DA3A6BD4-857F-4C66-97FA-B1E1C180A950}" type="pres">
      <dgm:prSet presAssocID="{DC13AB6D-DEA2-4CBB-AC69-1EF1A6AD1512}" presName="bgRect" presStyleLbl="alignNode1" presStyleIdx="0" presStyleCnt="3" custLinFactNeighborX="-43" custLinFactNeighborY="1313"/>
      <dgm:spPr/>
      <dgm:t>
        <a:bodyPr/>
        <a:lstStyle/>
        <a:p>
          <a:endParaRPr lang="en-IN"/>
        </a:p>
      </dgm:t>
    </dgm:pt>
    <dgm:pt modelId="{BBA91679-4684-4A04-8AEB-03038C78A75C}" type="pres">
      <dgm:prSet presAssocID="{9C64CC83-643C-4E12-8F97-BC19DC031190}" presName="sibTransNodeRect" presStyleLbl="align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5F398AEE-BC0F-4F30-99FA-92D67A176C2D}" type="pres">
      <dgm:prSet presAssocID="{DC13AB6D-DEA2-4CBB-AC69-1EF1A6AD1512}" presName="nodeRect" presStyleLbl="align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3C27A223-AC17-40BD-B7C5-0447661C2934}" type="pres">
      <dgm:prSet presAssocID="{9C64CC83-643C-4E12-8F97-BC19DC031190}" presName="sibTrans" presStyleCnt="0"/>
      <dgm:spPr/>
    </dgm:pt>
    <dgm:pt modelId="{0864151C-845B-4A50-9755-7EE613694D81}" type="pres">
      <dgm:prSet presAssocID="{53742231-981F-480A-940F-203EC2F7423F}" presName="compositeNode" presStyleCnt="0">
        <dgm:presLayoutVars>
          <dgm:bulletEnabled val="1"/>
        </dgm:presLayoutVars>
      </dgm:prSet>
      <dgm:spPr/>
    </dgm:pt>
    <dgm:pt modelId="{00AE7F27-0E5D-4AFB-ACD6-B5A19E79EA42}" type="pres">
      <dgm:prSet presAssocID="{53742231-981F-480A-940F-203EC2F7423F}" presName="bgRect" presStyleLbl="alignNode1" presStyleIdx="1" presStyleCnt="3" custLinFactNeighborX="-2605" custLinFactNeighborY="-985"/>
      <dgm:spPr/>
      <dgm:t>
        <a:bodyPr/>
        <a:lstStyle/>
        <a:p>
          <a:endParaRPr lang="en-IN"/>
        </a:p>
      </dgm:t>
    </dgm:pt>
    <dgm:pt modelId="{975C752B-C37A-4BA6-A3AE-2202A141404A}" type="pres">
      <dgm:prSet presAssocID="{EF449C32-A7AE-4099-9E9B-9E2F736A89CE}" presName="sibTransNodeRect" presStyleLbl="align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C5BDCA19-B754-421E-A6CC-628F80FC74CB}" type="pres">
      <dgm:prSet presAssocID="{53742231-981F-480A-940F-203EC2F7423F}" presName="nodeRect" presStyleLbl="align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3E36C1DA-E751-469B-91D5-B7ADF3790DAB}" type="pres">
      <dgm:prSet presAssocID="{EF449C32-A7AE-4099-9E9B-9E2F736A89CE}" presName="sibTrans" presStyleCnt="0"/>
      <dgm:spPr/>
    </dgm:pt>
    <dgm:pt modelId="{19974A3A-09A4-40DE-BB0F-D9AED1ACB06E}" type="pres">
      <dgm:prSet presAssocID="{9EF41CC5-EF3B-4A6D-8229-3F1333EADFB3}" presName="compositeNode" presStyleCnt="0">
        <dgm:presLayoutVars>
          <dgm:bulletEnabled val="1"/>
        </dgm:presLayoutVars>
      </dgm:prSet>
      <dgm:spPr/>
    </dgm:pt>
    <dgm:pt modelId="{CAD62F17-E99D-4FEF-B376-961CA4CB20EB}" type="pres">
      <dgm:prSet presAssocID="{9EF41CC5-EF3B-4A6D-8229-3F1333EADFB3}" presName="bgRect" presStyleLbl="alignNode1" presStyleIdx="2" presStyleCnt="3" custLinFactNeighborX="9" custLinFactNeighborY="985"/>
      <dgm:spPr/>
      <dgm:t>
        <a:bodyPr/>
        <a:lstStyle/>
        <a:p>
          <a:endParaRPr lang="en-IN"/>
        </a:p>
      </dgm:t>
    </dgm:pt>
    <dgm:pt modelId="{E20811D6-E5D4-4C9E-AABF-9E0E1902CA2C}" type="pres">
      <dgm:prSet presAssocID="{98E6DD7C-B953-4119-9F64-9914E467ECBF}" presName="sibTransNodeRect" presStyleLbl="align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67D48337-9200-42EF-A956-8FC92E9B78D2}" type="pres">
      <dgm:prSet presAssocID="{9EF41CC5-EF3B-4A6D-8229-3F1333EADFB3}" presName="nodeRect" presStyleLbl="align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BA068B95-2DA2-453B-8162-90B6AB26C20F}" type="presOf" srcId="{DC13AB6D-DEA2-4CBB-AC69-1EF1A6AD1512}" destId="{DA3A6BD4-857F-4C66-97FA-B1E1C180A950}" srcOrd="0" destOrd="0" presId="urn:microsoft.com/office/officeart/2016/7/layout/LinearBlockProcessNumbered"/>
    <dgm:cxn modelId="{F226B1C2-5D99-403A-8240-EAD6BD4D8534}" srcId="{8AA20905-3954-474B-A606-562BCA026DC1}" destId="{53742231-981F-480A-940F-203EC2F7423F}" srcOrd="1" destOrd="0" parTransId="{2FC75195-FBA1-43DE-85DD-40B4B3A2F1F3}" sibTransId="{EF449C32-A7AE-4099-9E9B-9E2F736A89CE}"/>
    <dgm:cxn modelId="{714928C7-F07E-48C4-BE9E-4842896AB09C}" type="presOf" srcId="{9C64CC83-643C-4E12-8F97-BC19DC031190}" destId="{BBA91679-4684-4A04-8AEB-03038C78A75C}" srcOrd="0" destOrd="0" presId="urn:microsoft.com/office/officeart/2016/7/layout/LinearBlockProcessNumbered"/>
    <dgm:cxn modelId="{29280853-1A86-48A7-BA30-A3847B3BBF6D}" type="presOf" srcId="{98E6DD7C-B953-4119-9F64-9914E467ECBF}" destId="{E20811D6-E5D4-4C9E-AABF-9E0E1902CA2C}" srcOrd="0" destOrd="0" presId="urn:microsoft.com/office/officeart/2016/7/layout/LinearBlockProcessNumbered"/>
    <dgm:cxn modelId="{E476EEBC-7C9F-4E07-BD58-1044B9769B64}" srcId="{8AA20905-3954-474B-A606-562BCA026DC1}" destId="{9EF41CC5-EF3B-4A6D-8229-3F1333EADFB3}" srcOrd="2" destOrd="0" parTransId="{DAEF1C7D-B0C5-46FA-BED3-8A54E918D3E0}" sibTransId="{98E6DD7C-B953-4119-9F64-9914E467ECBF}"/>
    <dgm:cxn modelId="{F6B1598F-1951-460F-BB68-54B32A798437}" type="presOf" srcId="{DC13AB6D-DEA2-4CBB-AC69-1EF1A6AD1512}" destId="{5F398AEE-BC0F-4F30-99FA-92D67A176C2D}" srcOrd="1" destOrd="0" presId="urn:microsoft.com/office/officeart/2016/7/layout/LinearBlockProcessNumbered"/>
    <dgm:cxn modelId="{0439566F-A180-439C-8FAE-14E400EF2DCF}" type="presOf" srcId="{8AA20905-3954-474B-A606-562BCA026DC1}" destId="{579698BD-D232-4926-8D7B-29A69B90858B}" srcOrd="0" destOrd="0" presId="urn:microsoft.com/office/officeart/2016/7/layout/LinearBlockProcessNumbered"/>
    <dgm:cxn modelId="{B9FDDAF6-ABE3-43D5-A54F-4A0002D3FD47}" type="presOf" srcId="{EF449C32-A7AE-4099-9E9B-9E2F736A89CE}" destId="{975C752B-C37A-4BA6-A3AE-2202A141404A}" srcOrd="0" destOrd="0" presId="urn:microsoft.com/office/officeart/2016/7/layout/LinearBlockProcessNumbered"/>
    <dgm:cxn modelId="{07D44DA2-D4CF-4582-A029-20843D5E0F23}" type="presOf" srcId="{53742231-981F-480A-940F-203EC2F7423F}" destId="{C5BDCA19-B754-421E-A6CC-628F80FC74CB}" srcOrd="1" destOrd="0" presId="urn:microsoft.com/office/officeart/2016/7/layout/LinearBlockProcessNumbered"/>
    <dgm:cxn modelId="{43B61840-F115-4174-96B9-DA0C0E83489E}" type="presOf" srcId="{9EF41CC5-EF3B-4A6D-8229-3F1333EADFB3}" destId="{CAD62F17-E99D-4FEF-B376-961CA4CB20EB}" srcOrd="0" destOrd="0" presId="urn:microsoft.com/office/officeart/2016/7/layout/LinearBlockProcessNumbered"/>
    <dgm:cxn modelId="{4B888393-351D-4489-90C9-5A68061AB236}" srcId="{8AA20905-3954-474B-A606-562BCA026DC1}" destId="{DC13AB6D-DEA2-4CBB-AC69-1EF1A6AD1512}" srcOrd="0" destOrd="0" parTransId="{2C752582-D9FF-4E04-A92F-827DB4BB5C48}" sibTransId="{9C64CC83-643C-4E12-8F97-BC19DC031190}"/>
    <dgm:cxn modelId="{7D7B6CF4-1A1D-4E61-B5FE-C95185EF2648}" type="presOf" srcId="{9EF41CC5-EF3B-4A6D-8229-3F1333EADFB3}" destId="{67D48337-9200-42EF-A956-8FC92E9B78D2}" srcOrd="1" destOrd="0" presId="urn:microsoft.com/office/officeart/2016/7/layout/LinearBlockProcessNumbered"/>
    <dgm:cxn modelId="{FDD130C2-CD74-4EFB-A226-A939177EE674}" type="presOf" srcId="{53742231-981F-480A-940F-203EC2F7423F}" destId="{00AE7F27-0E5D-4AFB-ACD6-B5A19E79EA42}" srcOrd="0" destOrd="0" presId="urn:microsoft.com/office/officeart/2016/7/layout/LinearBlockProcessNumbered"/>
    <dgm:cxn modelId="{6A5BED3A-71F8-4A71-9E51-1F50D58497B5}" type="presParOf" srcId="{579698BD-D232-4926-8D7B-29A69B90858B}" destId="{3DD5B223-886E-4FC7-BDA1-ECA869A474EC}" srcOrd="0" destOrd="0" presId="urn:microsoft.com/office/officeart/2016/7/layout/LinearBlockProcessNumbered"/>
    <dgm:cxn modelId="{50ED9B3F-B939-4662-8866-7D833C2E0794}" type="presParOf" srcId="{3DD5B223-886E-4FC7-BDA1-ECA869A474EC}" destId="{DA3A6BD4-857F-4C66-97FA-B1E1C180A950}" srcOrd="0" destOrd="0" presId="urn:microsoft.com/office/officeart/2016/7/layout/LinearBlockProcessNumbered"/>
    <dgm:cxn modelId="{0D013F25-1B82-4F7B-AEF4-E93C2E95B0C3}" type="presParOf" srcId="{3DD5B223-886E-4FC7-BDA1-ECA869A474EC}" destId="{BBA91679-4684-4A04-8AEB-03038C78A75C}" srcOrd="1" destOrd="0" presId="urn:microsoft.com/office/officeart/2016/7/layout/LinearBlockProcessNumbered"/>
    <dgm:cxn modelId="{1E713196-E09A-42B0-BC2D-5294D0D9C36F}" type="presParOf" srcId="{3DD5B223-886E-4FC7-BDA1-ECA869A474EC}" destId="{5F398AEE-BC0F-4F30-99FA-92D67A176C2D}" srcOrd="2" destOrd="0" presId="urn:microsoft.com/office/officeart/2016/7/layout/LinearBlockProcessNumbered"/>
    <dgm:cxn modelId="{F8935481-B234-48A2-8E9B-6F423817537E}" type="presParOf" srcId="{579698BD-D232-4926-8D7B-29A69B90858B}" destId="{3C27A223-AC17-40BD-B7C5-0447661C2934}" srcOrd="1" destOrd="0" presId="urn:microsoft.com/office/officeart/2016/7/layout/LinearBlockProcessNumbered"/>
    <dgm:cxn modelId="{2A71550B-14EE-4B95-A40C-E132F64E84DB}" type="presParOf" srcId="{579698BD-D232-4926-8D7B-29A69B90858B}" destId="{0864151C-845B-4A50-9755-7EE613694D81}" srcOrd="2" destOrd="0" presId="urn:microsoft.com/office/officeart/2016/7/layout/LinearBlockProcessNumbered"/>
    <dgm:cxn modelId="{819F34FD-11F2-459D-B90D-FA1539737ADA}" type="presParOf" srcId="{0864151C-845B-4A50-9755-7EE613694D81}" destId="{00AE7F27-0E5D-4AFB-ACD6-B5A19E79EA42}" srcOrd="0" destOrd="0" presId="urn:microsoft.com/office/officeart/2016/7/layout/LinearBlockProcessNumbered"/>
    <dgm:cxn modelId="{FAA4A22E-63A9-40D7-AF37-15573F3C350A}" type="presParOf" srcId="{0864151C-845B-4A50-9755-7EE613694D81}" destId="{975C752B-C37A-4BA6-A3AE-2202A141404A}" srcOrd="1" destOrd="0" presId="urn:microsoft.com/office/officeart/2016/7/layout/LinearBlockProcessNumbered"/>
    <dgm:cxn modelId="{ABA4B620-C848-4944-B91E-2E492EED893C}" type="presParOf" srcId="{0864151C-845B-4A50-9755-7EE613694D81}" destId="{C5BDCA19-B754-421E-A6CC-628F80FC74CB}" srcOrd="2" destOrd="0" presId="urn:microsoft.com/office/officeart/2016/7/layout/LinearBlockProcessNumbered"/>
    <dgm:cxn modelId="{981D06A1-F8EB-4C14-9C2A-EA505D9C81FA}" type="presParOf" srcId="{579698BD-D232-4926-8D7B-29A69B90858B}" destId="{3E36C1DA-E751-469B-91D5-B7ADF3790DAB}" srcOrd="3" destOrd="0" presId="urn:microsoft.com/office/officeart/2016/7/layout/LinearBlockProcessNumbered"/>
    <dgm:cxn modelId="{D7BB022A-2504-497B-9672-D97F4CB95B15}" type="presParOf" srcId="{579698BD-D232-4926-8D7B-29A69B90858B}" destId="{19974A3A-09A4-40DE-BB0F-D9AED1ACB06E}" srcOrd="4" destOrd="0" presId="urn:microsoft.com/office/officeart/2016/7/layout/LinearBlockProcessNumbered"/>
    <dgm:cxn modelId="{A085F843-0169-43CB-B042-74EAB6E1674B}" type="presParOf" srcId="{19974A3A-09A4-40DE-BB0F-D9AED1ACB06E}" destId="{CAD62F17-E99D-4FEF-B376-961CA4CB20EB}" srcOrd="0" destOrd="0" presId="urn:microsoft.com/office/officeart/2016/7/layout/LinearBlockProcessNumbered"/>
    <dgm:cxn modelId="{A179DBCD-25F3-44B6-BAA7-26EBC7B29448}" type="presParOf" srcId="{19974A3A-09A4-40DE-BB0F-D9AED1ACB06E}" destId="{E20811D6-E5D4-4C9E-AABF-9E0E1902CA2C}" srcOrd="1" destOrd="0" presId="urn:microsoft.com/office/officeart/2016/7/layout/LinearBlockProcessNumbered"/>
    <dgm:cxn modelId="{7429BDE6-E17F-4E08-960D-D62B256C81F6}" type="presParOf" srcId="{19974A3A-09A4-40DE-BB0F-D9AED1ACB06E}" destId="{67D48337-9200-42EF-A956-8FC92E9B78D2}" srcOrd="2" destOrd="0" presId="urn:microsoft.com/office/officeart/2016/7/layout/LinearBlockProcessNumbered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3A6BD4-857F-4C66-97FA-B1E1C180A950}">
      <dsp:nvSpPr>
        <dsp:cNvPr id="0" name=""/>
        <dsp:cNvSpPr/>
      </dsp:nvSpPr>
      <dsp:spPr>
        <a:xfrm>
          <a:off x="0" y="0"/>
          <a:ext cx="3275967" cy="371475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593" tIns="0" rIns="323593" bIns="33020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en-US" sz="2600" kern="1200" dirty="0" smtClean="0"/>
            <a:t>fertility</a:t>
          </a:r>
          <a:endParaRPr lang="en-US" sz="2600" kern="1200" dirty="0"/>
        </a:p>
      </dsp:txBody>
      <dsp:txXfrm>
        <a:off x="0" y="1485900"/>
        <a:ext cx="3275967" cy="2228850"/>
      </dsp:txXfrm>
    </dsp:sp>
    <dsp:sp modelId="{BBA91679-4684-4A04-8AEB-03038C78A75C}">
      <dsp:nvSpPr>
        <dsp:cNvPr id="0" name=""/>
        <dsp:cNvSpPr/>
      </dsp:nvSpPr>
      <dsp:spPr>
        <a:xfrm>
          <a:off x="808" y="0"/>
          <a:ext cx="3275967" cy="1485900"/>
        </a:xfrm>
        <a:prstGeom prst="rect">
          <a:avLst/>
        </a:prstGeom>
        <a:noFill/>
        <a:ln w="15875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593" tIns="165100" rIns="323593" bIns="165100" numCol="1" spcCol="1270" anchor="ctr" anchorCtr="0">
          <a:noAutofit/>
        </a:bodyPr>
        <a:lstStyle/>
        <a:p>
          <a:pPr lvl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600" kern="1200" dirty="0"/>
            <a:t>01</a:t>
          </a:r>
        </a:p>
      </dsp:txBody>
      <dsp:txXfrm>
        <a:off x="808" y="0"/>
        <a:ext cx="3275967" cy="1485900"/>
      </dsp:txXfrm>
    </dsp:sp>
    <dsp:sp modelId="{00AE7F27-0E5D-4AFB-ACD6-B5A19E79EA42}">
      <dsp:nvSpPr>
        <dsp:cNvPr id="0" name=""/>
        <dsp:cNvSpPr/>
      </dsp:nvSpPr>
      <dsp:spPr>
        <a:xfrm>
          <a:off x="3453514" y="0"/>
          <a:ext cx="3275967" cy="371475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593" tIns="0" rIns="323593" bIns="33020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en-US" sz="2600" kern="1200" dirty="0" smtClean="0"/>
            <a:t>mortality</a:t>
          </a:r>
          <a:endParaRPr lang="en-US" sz="2600" kern="1200" dirty="0"/>
        </a:p>
      </dsp:txBody>
      <dsp:txXfrm>
        <a:off x="3453514" y="1485900"/>
        <a:ext cx="3275967" cy="2228850"/>
      </dsp:txXfrm>
    </dsp:sp>
    <dsp:sp modelId="{975C752B-C37A-4BA6-A3AE-2202A141404A}">
      <dsp:nvSpPr>
        <dsp:cNvPr id="0" name=""/>
        <dsp:cNvSpPr/>
      </dsp:nvSpPr>
      <dsp:spPr>
        <a:xfrm>
          <a:off x="3538853" y="0"/>
          <a:ext cx="3275967" cy="1485900"/>
        </a:xfrm>
        <a:prstGeom prst="rect">
          <a:avLst/>
        </a:prstGeom>
        <a:noFill/>
        <a:ln w="15875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593" tIns="165100" rIns="323593" bIns="165100" numCol="1" spcCol="1270" anchor="ctr" anchorCtr="0">
          <a:noAutofit/>
        </a:bodyPr>
        <a:lstStyle/>
        <a:p>
          <a:pPr lvl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600" kern="1200" dirty="0"/>
            <a:t>02</a:t>
          </a:r>
        </a:p>
      </dsp:txBody>
      <dsp:txXfrm>
        <a:off x="3538853" y="0"/>
        <a:ext cx="3275967" cy="1485900"/>
      </dsp:txXfrm>
    </dsp:sp>
    <dsp:sp modelId="{CAD62F17-E99D-4FEF-B376-961CA4CB20EB}">
      <dsp:nvSpPr>
        <dsp:cNvPr id="0" name=""/>
        <dsp:cNvSpPr/>
      </dsp:nvSpPr>
      <dsp:spPr>
        <a:xfrm>
          <a:off x="7077193" y="0"/>
          <a:ext cx="3275967" cy="371475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593" tIns="0" rIns="323593" bIns="33020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en-US" sz="2600" kern="1200" dirty="0" smtClean="0"/>
            <a:t>migration</a:t>
          </a:r>
          <a:endParaRPr lang="en-US" sz="2600" kern="1200" dirty="0"/>
        </a:p>
      </dsp:txBody>
      <dsp:txXfrm>
        <a:off x="7077193" y="1485900"/>
        <a:ext cx="3275967" cy="2228850"/>
      </dsp:txXfrm>
    </dsp:sp>
    <dsp:sp modelId="{E20811D6-E5D4-4C9E-AABF-9E0E1902CA2C}">
      <dsp:nvSpPr>
        <dsp:cNvPr id="0" name=""/>
        <dsp:cNvSpPr/>
      </dsp:nvSpPr>
      <dsp:spPr>
        <a:xfrm>
          <a:off x="7076898" y="0"/>
          <a:ext cx="3275967" cy="1485900"/>
        </a:xfrm>
        <a:prstGeom prst="rect">
          <a:avLst/>
        </a:prstGeom>
        <a:noFill/>
        <a:ln w="15875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593" tIns="165100" rIns="323593" bIns="165100" numCol="1" spcCol="1270" anchor="ctr" anchorCtr="0">
          <a:noAutofit/>
        </a:bodyPr>
        <a:lstStyle/>
        <a:p>
          <a:pPr lvl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600" kern="1200" dirty="0"/>
            <a:t>03</a:t>
          </a:r>
        </a:p>
      </dsp:txBody>
      <dsp:txXfrm>
        <a:off x="7076898" y="0"/>
        <a:ext cx="3275967" cy="14859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LinearBlockProcessNumbered">
  <dgm:title val="Linear Block Process Numbered"/>
  <dgm:desc val="Used to show a progression; a timeline; sequential steps in a task, process, or workflow; or to emphasize movement or direction. Automatic numbers have been introduced to show the steps of the process. Level 1 text and Level 2 text both appears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01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02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 xmlns="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77348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8747-4367-4BD2-8D51-C97E202738E2}" type="datetime1">
              <a:rPr lang="en-US" smtClean="0"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525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55A3C-5767-4844-A0A3-83778C2E5409}" type="datetime1">
              <a:rPr lang="en-US" smtClean="0"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5865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763439"/>
            <a:ext cx="9590550" cy="133349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507A8-A5CF-4D38-AB86-7EDDA87A85D4}" type="datetime1">
              <a:rPr lang="en-US" smtClean="0"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486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618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76450"/>
            <a:ext cx="4856841" cy="3622671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0716" y="2076451"/>
            <a:ext cx="4856841" cy="3622672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CD27C-8599-43EF-BA1D-14DDC1946E06}" type="datetime1">
              <a:rPr lang="en-US" smtClean="0"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175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>
            <a:extLst>
              <a:ext uri="{FF2B5EF4-FFF2-40B4-BE49-F238E27FC236}">
                <a16:creationId xmlns:a16="http://schemas.microsoft.com/office/drawing/2014/main" xmlns="" id="{37B721FF-D609-4D98-9D19-CF75AA8A5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29200" cy="4099959"/>
          </a:xfrm>
          <a:prstGeom prst="rect">
            <a:avLst/>
          </a:prstGeom>
        </p:spPr>
      </p:pic>
      <p:pic>
        <p:nvPicPr>
          <p:cNvPr id="21" name="Picture 20" descr="Slate-V2-HD-compPhotoInset.png">
            <a:extLst>
              <a:ext uri="{FF2B5EF4-FFF2-40B4-BE49-F238E27FC236}">
                <a16:creationId xmlns:a16="http://schemas.microsoft.com/office/drawing/2014/main" xmlns="" id="{073936BD-C868-433F-8E84-D6DD8E640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357" y="1734506"/>
            <a:ext cx="5029200" cy="409995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6013" y="1855153"/>
            <a:ext cx="4764764" cy="6924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6013" y="2702103"/>
            <a:ext cx="4764764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3166" y="1855152"/>
            <a:ext cx="4779582" cy="6924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3167" y="2702103"/>
            <a:ext cx="4779581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43D99-809A-49C0-96E5-4250D0B498EE}" type="datetime1">
              <a:rPr lang="en-US" smtClean="0"/>
              <a:t>7/25/2022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8887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3DE9B-B678-4EFB-BB7D-A4370204A0B0}" type="datetime1">
              <a:rPr lang="en-US" smtClean="0"/>
              <a:t>7/25/2022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4888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812DA-F765-4142-A6A3-A8ED7235E082}" type="datetime1">
              <a:rPr lang="en-US" smtClean="0"/>
              <a:t>7/25/2022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916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0800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673351"/>
            <a:ext cx="3706889" cy="301625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277FD-7DE6-41D4-930D-AC99F5AFE54E}" type="datetime1">
              <a:rPr lang="en-US" smtClean="0"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6479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>
            <a:extLst>
              <a:ext uri="{FF2B5EF4-FFF2-40B4-BE49-F238E27FC236}">
                <a16:creationId xmlns:a16="http://schemas.microsoft.com/office/drawing/2014/main" xmlns="" id="{4D06E496-ACBA-4063-B4A1-C5C484EE5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763701"/>
            <a:ext cx="5707899" cy="1675559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3698" y="2679699"/>
            <a:ext cx="4588094" cy="3135695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15526-7079-4B7B-987C-1B5FAE11A0FF}" type="datetime1">
              <a:rPr lang="en-US" smtClean="0"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378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>
            <a:extLst>
              <a:ext uri="{FF2B5EF4-FFF2-40B4-BE49-F238E27FC236}">
                <a16:creationId xmlns:a16="http://schemas.microsoft.com/office/drawing/2014/main" xmlns="" id="{CE39118B-B3AD-4BD4-BA22-DEFF4E76CE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247728"/>
            <a:ext cx="10353762" cy="543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1B079-7EF0-44EE-B798-BCC497C9F3B2}" type="datetime1">
              <a:rPr lang="en-US" smtClean="0"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665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F70A8-1D13-4657-95F0-A9EA54967B8D}" type="datetime1">
              <a:rPr lang="en-US" smtClean="0"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12055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B90AC-71BD-4C7F-8ACA-7B3F18292E63}" type="datetime1">
              <a:rPr lang="en-US" smtClean="0"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223F0D53-0705-41B7-8554-09D21E7807F9}"/>
              </a:ext>
            </a:extLst>
          </p:cNvPr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C7F647CD-0F1A-4BB3-89E0-A74F1E1B098D}"/>
              </a:ext>
            </a:extLst>
          </p:cNvPr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805943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EFC2C-8905-46F0-B443-CE905B76BA01}" type="datetime1">
              <a:rPr lang="en-US" smtClean="0"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8362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49"/>
            <a:ext cx="3300984" cy="764783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768110"/>
            <a:ext cx="3300984" cy="302308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79DC3-C9B5-499E-9140-0DC28B7074E2}" type="datetime1">
              <a:rPr lang="en-US" smtClean="0"/>
              <a:t>7/25/2022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4069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>
            <a:extLst>
              <a:ext uri="{FF2B5EF4-FFF2-40B4-BE49-F238E27FC236}">
                <a16:creationId xmlns:a16="http://schemas.microsoft.com/office/drawing/2014/main" xmlns="" id="{7E87C569-D426-4615-ADA7-B370EA9834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>
            <a:extLst>
              <a:ext uri="{FF2B5EF4-FFF2-40B4-BE49-F238E27FC236}">
                <a16:creationId xmlns:a16="http://schemas.microsoft.com/office/drawing/2014/main" xmlns="" id="{7B353ED4-7AD0-46C9-88ED-1A16B1433A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>
            <a:extLst>
              <a:ext uri="{FF2B5EF4-FFF2-40B4-BE49-F238E27FC236}">
                <a16:creationId xmlns:a16="http://schemas.microsoft.com/office/drawing/2014/main" xmlns="" id="{F561D985-AD57-459A-B3A6-EBF2960397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572443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B33EA-E472-4D22-9C03-A9C14AA21CED}" type="datetime1">
              <a:rPr lang="en-US" smtClean="0"/>
              <a:t>7/25/2022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3026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E833E-1B6D-415F-AD29-75AE8C43BD0D}" type="datetime1">
              <a:rPr lang="en-US" smtClean="0"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41586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2596F-08A7-4B70-989A-F2B1CF31E66B}" type="datetime1">
              <a:rPr lang="en-US" smtClean="0"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527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76450"/>
            <a:ext cx="10353762" cy="3714749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073ED0CC-082F-4160-86E5-0D6041F12778}" type="datetime1">
              <a:rPr lang="en-US" smtClean="0"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8027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3" r:id="rId1"/>
    <p:sldLayoutId id="2147483715" r:id="rId2"/>
    <p:sldLayoutId id="2147483716" r:id="rId3"/>
    <p:sldLayoutId id="2147483714" r:id="rId4"/>
    <p:sldLayoutId id="2147483710" r:id="rId5"/>
    <p:sldLayoutId id="2147483694" r:id="rId6"/>
    <p:sldLayoutId id="2147483695" r:id="rId7"/>
    <p:sldLayoutId id="2147483696" r:id="rId8"/>
    <p:sldLayoutId id="2147483697" r:id="rId9"/>
    <p:sldLayoutId id="2147483699" r:id="rId10"/>
    <p:sldLayoutId id="2147483693" r:id="rId11"/>
    <p:sldLayoutId id="2147483700" r:id="rId12"/>
    <p:sldLayoutId id="2147483701" r:id="rId13"/>
    <p:sldLayoutId id="2147483703" r:id="rId14"/>
    <p:sldLayoutId id="2147483704" r:id="rId15"/>
    <p:sldLayoutId id="2147483702" r:id="rId16"/>
    <p:sldLayoutId id="2147483698" r:id="rId17"/>
  </p:sldLayoutIdLst>
  <p:hf sldNum="0" hdr="0" ftr="0" dt="0"/>
  <p:txStyles>
    <p:titleStyle>
      <a:lvl1pPr algn="ctr" defTabSz="457200" rtl="0" eaLnBrk="1" latinLnBrk="0" hangingPunct="1">
        <a:lnSpc>
          <a:spcPct val="90000"/>
        </a:lnSpc>
        <a:spcBef>
          <a:spcPct val="0"/>
        </a:spcBef>
        <a:buNone/>
        <a:defRPr sz="4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3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21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cup, coffee, food, beverage&#10;&#10;Description automatically generated">
            <a:extLst>
              <a:ext uri="{FF2B5EF4-FFF2-40B4-BE49-F238E27FC236}">
                <a16:creationId xmlns:a16="http://schemas.microsoft.com/office/drawing/2014/main" xmlns="" id="{91BC5572-FC33-4C1C-8DEE-C2CF75A7564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0D1F047C-C727-42A7-85C5-68C5AA1B1A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0693" y="1087120"/>
            <a:ext cx="9440034" cy="2648381"/>
          </a:xfrm>
        </p:spPr>
        <p:txBody>
          <a:bodyPr>
            <a:normAutofit/>
          </a:bodyPr>
          <a:lstStyle/>
          <a:p>
            <a:r>
              <a:rPr lang="en-US" sz="7200" dirty="0" smtClean="0"/>
              <a:t>population</a:t>
            </a:r>
            <a:endParaRPr lang="en-US" sz="7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DB93FB3F-A8D4-46D3-A1C6-C79C645637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0693" y="4572000"/>
            <a:ext cx="9440034" cy="6096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An overview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337383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D6A748D-BEEC-43A4-BFF3-B31C0275A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</p:spPr>
        <p:txBody>
          <a:bodyPr>
            <a:normAutofit/>
          </a:bodyPr>
          <a:lstStyle/>
          <a:p>
            <a:r>
              <a:rPr lang="en-US" dirty="0" smtClean="0"/>
              <a:t>Population growth</a:t>
            </a:r>
            <a:endParaRPr lang="en-US" dirty="0"/>
          </a:p>
        </p:txBody>
      </p:sp>
      <p:graphicFrame>
        <p:nvGraphicFramePr>
          <p:cNvPr id="4" name="Content Placeholder 2">
            <a:extLst>
              <a:ext uri="{FF2B5EF4-FFF2-40B4-BE49-F238E27FC236}">
                <a16:creationId xmlns:a16="http://schemas.microsoft.com/office/drawing/2014/main" xmlns="" id="{AED04DAF-1E3F-4397-8834-E64118E9B2C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451945"/>
              </p:ext>
            </p:extLst>
          </p:nvPr>
        </p:nvGraphicFramePr>
        <p:xfrm>
          <a:off x="914400" y="2076450"/>
          <a:ext cx="10353675" cy="3714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89089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585216"/>
            <a:ext cx="10353763" cy="1257300"/>
          </a:xfrm>
        </p:spPr>
        <p:txBody>
          <a:bodyPr>
            <a:normAutofit fontScale="90000"/>
          </a:bodyPr>
          <a:lstStyle/>
          <a:p>
            <a:r>
              <a:rPr lang="en-IN" dirty="0" smtClean="0"/>
              <a:t>Factors affecting distribution and density of population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5" y="2462784"/>
            <a:ext cx="10353762" cy="1597152"/>
          </a:xfrm>
        </p:spPr>
        <p:txBody>
          <a:bodyPr>
            <a:normAutofit/>
          </a:bodyPr>
          <a:lstStyle/>
          <a:p>
            <a:r>
              <a:rPr lang="en-IN" dirty="0" smtClean="0"/>
              <a:t>Physical factors</a:t>
            </a:r>
          </a:p>
          <a:p>
            <a:r>
              <a:rPr lang="en-IN" dirty="0" smtClean="0"/>
              <a:t>Human factors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753306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Physical factors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Climate</a:t>
            </a:r>
          </a:p>
          <a:p>
            <a:r>
              <a:rPr lang="en-IN" dirty="0" smtClean="0"/>
              <a:t>Topography</a:t>
            </a:r>
          </a:p>
          <a:p>
            <a:r>
              <a:rPr lang="en-IN" dirty="0" smtClean="0"/>
              <a:t>Soil</a:t>
            </a:r>
          </a:p>
          <a:p>
            <a:r>
              <a:rPr lang="en-IN" dirty="0" smtClean="0"/>
              <a:t>Minerals</a:t>
            </a:r>
          </a:p>
          <a:p>
            <a:r>
              <a:rPr lang="en-IN" dirty="0" smtClean="0"/>
              <a:t>Water bodies</a:t>
            </a:r>
          </a:p>
          <a:p>
            <a:r>
              <a:rPr lang="en-IN" dirty="0" smtClean="0"/>
              <a:t>Location and accessibility</a:t>
            </a:r>
          </a:p>
          <a:p>
            <a:pPr marL="3690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994509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Human factors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5" y="2572512"/>
            <a:ext cx="10353762" cy="3218687"/>
          </a:xfrm>
        </p:spPr>
        <p:txBody>
          <a:bodyPr/>
          <a:lstStyle/>
          <a:p>
            <a:r>
              <a:rPr lang="en-IN" dirty="0" smtClean="0"/>
              <a:t>Economic factors</a:t>
            </a:r>
          </a:p>
          <a:p>
            <a:r>
              <a:rPr lang="en-IN" dirty="0" smtClean="0"/>
              <a:t>Socio-cultural factors</a:t>
            </a:r>
          </a:p>
          <a:p>
            <a:r>
              <a:rPr lang="en-IN" dirty="0" smtClean="0"/>
              <a:t>Political factors</a:t>
            </a:r>
          </a:p>
          <a:p>
            <a:r>
              <a:rPr lang="en-IN" dirty="0" smtClean="0"/>
              <a:t>Demographic factors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55968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Population regions of the world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Low populated areas or non- </a:t>
            </a:r>
            <a:r>
              <a:rPr lang="en-IN" dirty="0" err="1" smtClean="0"/>
              <a:t>ecumene</a:t>
            </a:r>
            <a:r>
              <a:rPr lang="en-IN" dirty="0" smtClean="0"/>
              <a:t> area</a:t>
            </a:r>
          </a:p>
          <a:p>
            <a:r>
              <a:rPr lang="en-IN" dirty="0" smtClean="0"/>
              <a:t>Moderately populated areas</a:t>
            </a:r>
          </a:p>
          <a:p>
            <a:r>
              <a:rPr lang="en-IN" dirty="0" smtClean="0"/>
              <a:t>Highly populated areas</a:t>
            </a:r>
          </a:p>
        </p:txBody>
      </p:sp>
    </p:spTree>
    <p:extLst>
      <p:ext uri="{BB962C8B-B14F-4D97-AF65-F5344CB8AC3E}">
        <p14:creationId xmlns:p14="http://schemas.microsoft.com/office/powerpoint/2010/main" val="24874647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Low populated areas or non- </a:t>
            </a:r>
            <a:r>
              <a:rPr lang="en-IN" dirty="0" err="1"/>
              <a:t>ecumene</a:t>
            </a:r>
            <a:r>
              <a:rPr lang="en-IN" dirty="0"/>
              <a:t> area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5" y="2999232"/>
            <a:ext cx="10353762" cy="2791967"/>
          </a:xfrm>
        </p:spPr>
        <p:txBody>
          <a:bodyPr/>
          <a:lstStyle/>
          <a:p>
            <a:r>
              <a:rPr lang="en-IN" dirty="0" smtClean="0"/>
              <a:t>Hot deserts</a:t>
            </a:r>
          </a:p>
          <a:p>
            <a:r>
              <a:rPr lang="en-IN" dirty="0" smtClean="0"/>
              <a:t>Very cold regions</a:t>
            </a:r>
          </a:p>
          <a:p>
            <a:r>
              <a:rPr lang="en-IN" dirty="0" smtClean="0"/>
              <a:t>High mountain regions</a:t>
            </a:r>
          </a:p>
          <a:p>
            <a:r>
              <a:rPr lang="en-IN" dirty="0" smtClean="0"/>
              <a:t>Equatorial regions</a:t>
            </a:r>
          </a:p>
          <a:p>
            <a:pPr marL="3690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244840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Moderately populated areas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5" y="2076451"/>
            <a:ext cx="10353762" cy="3556254"/>
          </a:xfrm>
        </p:spPr>
        <p:txBody>
          <a:bodyPr/>
          <a:lstStyle/>
          <a:p>
            <a:r>
              <a:rPr lang="en-IN" dirty="0" smtClean="0"/>
              <a:t>Asia- parts of south </a:t>
            </a:r>
            <a:r>
              <a:rPr lang="en-IN" dirty="0"/>
              <a:t>I</a:t>
            </a:r>
            <a:r>
              <a:rPr lang="en-IN" dirty="0" smtClean="0"/>
              <a:t>ndia, western China, parts of south-east </a:t>
            </a:r>
            <a:r>
              <a:rPr lang="en-IN" dirty="0"/>
              <a:t>A</a:t>
            </a:r>
            <a:r>
              <a:rPr lang="en-IN" dirty="0" smtClean="0"/>
              <a:t>sia like Burma, Thailand, </a:t>
            </a:r>
            <a:r>
              <a:rPr lang="en-IN" dirty="0" err="1" smtClean="0"/>
              <a:t>Combodia</a:t>
            </a:r>
            <a:r>
              <a:rPr lang="en-IN" dirty="0" smtClean="0"/>
              <a:t> .</a:t>
            </a:r>
          </a:p>
          <a:p>
            <a:r>
              <a:rPr lang="en-IN" dirty="0" smtClean="0"/>
              <a:t>Europe- Norway, Sweden, Central and Southern  Europe.</a:t>
            </a:r>
          </a:p>
          <a:p>
            <a:r>
              <a:rPr lang="en-IN" dirty="0" smtClean="0"/>
              <a:t>USA- Western and Central US</a:t>
            </a:r>
          </a:p>
          <a:p>
            <a:r>
              <a:rPr lang="en-IN" dirty="0" smtClean="0"/>
              <a:t>Southern Continents- Brazil, Central Chile, Northern costal region of Africa, Nigeria,  Australia , Murray and Darling basin region.</a:t>
            </a:r>
          </a:p>
          <a:p>
            <a:endParaRPr lang="en-IN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347297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Highly populated areas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9139" y="2791967"/>
            <a:ext cx="10353762" cy="3023617"/>
          </a:xfrm>
        </p:spPr>
        <p:txBody>
          <a:bodyPr/>
          <a:lstStyle/>
          <a:p>
            <a:r>
              <a:rPr lang="en-IN" dirty="0" smtClean="0"/>
              <a:t>Monsoon Asia</a:t>
            </a:r>
          </a:p>
          <a:p>
            <a:r>
              <a:rPr lang="en-IN" dirty="0" smtClean="0"/>
              <a:t>Europe</a:t>
            </a:r>
          </a:p>
          <a:p>
            <a:r>
              <a:rPr lang="en-IN" dirty="0" smtClean="0"/>
              <a:t>North America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813657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Population problems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5" y="2182368"/>
            <a:ext cx="10353762" cy="4035552"/>
          </a:xfrm>
        </p:spPr>
        <p:txBody>
          <a:bodyPr>
            <a:normAutofit/>
          </a:bodyPr>
          <a:lstStyle/>
          <a:p>
            <a:r>
              <a:rPr lang="en-IN" dirty="0" smtClean="0"/>
              <a:t>Alarming increase</a:t>
            </a:r>
          </a:p>
          <a:p>
            <a:r>
              <a:rPr lang="en-IN" dirty="0" smtClean="0"/>
              <a:t>Limited resources</a:t>
            </a:r>
          </a:p>
          <a:p>
            <a:r>
              <a:rPr lang="en-IN" dirty="0" smtClean="0"/>
              <a:t>Concentrated distribution</a:t>
            </a:r>
          </a:p>
          <a:p>
            <a:r>
              <a:rPr lang="en-IN" dirty="0" smtClean="0"/>
              <a:t>Future of non- </a:t>
            </a:r>
            <a:r>
              <a:rPr lang="en-IN" dirty="0" err="1" smtClean="0"/>
              <a:t>ecumene</a:t>
            </a:r>
            <a:r>
              <a:rPr lang="en-IN" dirty="0" smtClean="0"/>
              <a:t> areas</a:t>
            </a:r>
          </a:p>
          <a:p>
            <a:r>
              <a:rPr lang="en-IN" dirty="0" smtClean="0"/>
              <a:t>Positive and primitive checks</a:t>
            </a:r>
          </a:p>
          <a:p>
            <a:r>
              <a:rPr lang="en-IN" dirty="0" smtClean="0"/>
              <a:t>Population pressure</a:t>
            </a:r>
          </a:p>
          <a:p>
            <a:r>
              <a:rPr lang="en-IN" dirty="0" smtClean="0"/>
              <a:t>Political restrictions</a:t>
            </a:r>
          </a:p>
          <a:p>
            <a:endParaRPr lang="en-IN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755721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Population problem in </a:t>
            </a:r>
            <a:r>
              <a:rPr lang="en-IN" dirty="0"/>
              <a:t>I</a:t>
            </a:r>
            <a:r>
              <a:rPr lang="en-IN" dirty="0" smtClean="0"/>
              <a:t>ndia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 smtClean="0"/>
              <a:t>Quadruple growth in population</a:t>
            </a:r>
          </a:p>
          <a:p>
            <a:r>
              <a:rPr lang="en-IN" dirty="0" smtClean="0"/>
              <a:t>More population growth rather than agriculture productivity</a:t>
            </a:r>
          </a:p>
          <a:p>
            <a:r>
              <a:rPr lang="en-IN" dirty="0" smtClean="0"/>
              <a:t>Lack of per capita cultivated land</a:t>
            </a:r>
          </a:p>
          <a:p>
            <a:r>
              <a:rPr lang="en-IN" dirty="0" smtClean="0"/>
              <a:t>Comparison of population burden with other countries</a:t>
            </a:r>
          </a:p>
          <a:p>
            <a:r>
              <a:rPr lang="en-IN" dirty="0" smtClean="0"/>
              <a:t>Import of cereals</a:t>
            </a:r>
          </a:p>
          <a:p>
            <a:r>
              <a:rPr lang="en-IN" dirty="0" smtClean="0"/>
              <a:t>Low standard of living</a:t>
            </a:r>
          </a:p>
          <a:p>
            <a:r>
              <a:rPr lang="en-IN" dirty="0" smtClean="0"/>
              <a:t>Others- health ,education etc.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38083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Solution to the population problem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5" y="2295907"/>
            <a:ext cx="10353762" cy="3348990"/>
          </a:xfrm>
        </p:spPr>
        <p:txBody>
          <a:bodyPr/>
          <a:lstStyle/>
          <a:p>
            <a:r>
              <a:rPr lang="en-IN" dirty="0" smtClean="0"/>
              <a:t>Production growth</a:t>
            </a:r>
          </a:p>
          <a:p>
            <a:r>
              <a:rPr lang="en-IN" dirty="0" smtClean="0"/>
              <a:t>Industrialisation</a:t>
            </a:r>
          </a:p>
          <a:p>
            <a:r>
              <a:rPr lang="en-IN" dirty="0" smtClean="0"/>
              <a:t>Urbanisation</a:t>
            </a:r>
          </a:p>
          <a:p>
            <a:r>
              <a:rPr lang="en-IN" dirty="0" smtClean="0"/>
              <a:t>Promulgation of Education</a:t>
            </a:r>
          </a:p>
          <a:p>
            <a:r>
              <a:rPr lang="en-IN" dirty="0" smtClean="0"/>
              <a:t>Late Marriage/Family planning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664041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6000" dirty="0" smtClean="0">
                <a:latin typeface="Algerian" panose="04020705040A02060702" pitchFamily="82" charset="0"/>
              </a:rPr>
              <a:t>THANK YOU</a:t>
            </a:r>
            <a:endParaRPr lang="en-IN" sz="6000" dirty="0">
              <a:latin typeface="Algerian" panose="04020705040A020607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3523" y="4620769"/>
            <a:ext cx="10353762" cy="987552"/>
          </a:xfrm>
        </p:spPr>
        <p:txBody>
          <a:bodyPr/>
          <a:lstStyle/>
          <a:p>
            <a:pPr marL="36900" indent="0" algn="ctr">
              <a:buNone/>
            </a:pPr>
            <a:r>
              <a:rPr lang="en-IN" dirty="0" smtClean="0">
                <a:latin typeface="Arial Rounded MT Bold" panose="020F0704030504030204" pitchFamily="34" charset="0"/>
              </a:rPr>
              <a:t>GOVERNMENT COLLEGE PAONTA SAHIB</a:t>
            </a:r>
            <a:endParaRPr lang="en-IN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381771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VTI">
  <a:themeElements>
    <a:clrScheme name="Coffee">
      <a:dk1>
        <a:sysClr val="windowText" lastClr="000000"/>
      </a:dk1>
      <a:lt1>
        <a:sysClr val="window" lastClr="FFFFFF"/>
      </a:lt1>
      <a:dk2>
        <a:srgbClr val="4E3B30"/>
      </a:dk2>
      <a:lt2>
        <a:srgbClr val="F4EEDC"/>
      </a:lt2>
      <a:accent1>
        <a:srgbClr val="CC830E"/>
      </a:accent1>
      <a:accent2>
        <a:srgbClr val="B54C2D"/>
      </a:accent2>
      <a:accent3>
        <a:srgbClr val="99570C"/>
      </a:accent3>
      <a:accent4>
        <a:srgbClr val="C17529"/>
      </a:accent4>
      <a:accent5>
        <a:srgbClr val="A19574"/>
      </a:accent5>
      <a:accent6>
        <a:srgbClr val="A49518"/>
      </a:accent6>
      <a:hlink>
        <a:srgbClr val="AD1F1F"/>
      </a:hlink>
      <a:folHlink>
        <a:srgbClr val="FFC42F"/>
      </a:folHlink>
    </a:clrScheme>
    <a:fontScheme name="Custom 4">
      <a:majorFont>
        <a:latin typeface="Goudy Old Style"/>
        <a:ea typeface=""/>
        <a:cs typeface=""/>
      </a:majorFont>
      <a:minorFont>
        <a:latin typeface="Goudy Old Style"/>
        <a:ea typeface=""/>
        <a:cs typeface="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REE.pptx" id="{E781C72B-3D65-4B8D-9071-33B66AF0EF30}" vid="{3A5A58F2-9BE1-435C-B12D-88FD9BF701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Earthy inspiration</Template>
  <TotalTime>0</TotalTime>
  <Words>230</Words>
  <Application>Microsoft Office PowerPoint</Application>
  <PresentationFormat>Widescreen</PresentationFormat>
  <Paragraphs>66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Algerian</vt:lpstr>
      <vt:lpstr>Arial Rounded MT Bold</vt:lpstr>
      <vt:lpstr>Goudy Old Style</vt:lpstr>
      <vt:lpstr>Trebuchet MS</vt:lpstr>
      <vt:lpstr>Wingdings 2</vt:lpstr>
      <vt:lpstr>SlateVTI</vt:lpstr>
      <vt:lpstr>population</vt:lpstr>
      <vt:lpstr>Population growth</vt:lpstr>
      <vt:lpstr>Factors affecting distribution and density of population</vt:lpstr>
      <vt:lpstr>Physical factors</vt:lpstr>
      <vt:lpstr>Human factors</vt:lpstr>
      <vt:lpstr>Population regions of the world</vt:lpstr>
      <vt:lpstr>Low populated areas or non- ecumene area </vt:lpstr>
      <vt:lpstr>Moderately populated areas </vt:lpstr>
      <vt:lpstr>Highly populated areas </vt:lpstr>
      <vt:lpstr>Population problems</vt:lpstr>
      <vt:lpstr>Population problem in India</vt:lpstr>
      <vt:lpstr>Solution to the population problem</vt:lpstr>
      <vt:lpstr>THANK YOU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2022-07-25T09:37:48Z</dcterms:created>
  <dcterms:modified xsi:type="dcterms:W3CDTF">2022-07-25T10:18:03Z</dcterms:modified>
</cp:coreProperties>
</file>